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2"/>
  </p:notesMasterIdLst>
  <p:handoutMasterIdLst>
    <p:handoutMasterId r:id="rId43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1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48" r:id="rId35"/>
    <p:sldId id="350" r:id="rId36"/>
    <p:sldId id="382" r:id="rId37"/>
    <p:sldId id="383" r:id="rId38"/>
    <p:sldId id="361" r:id="rId39"/>
    <p:sldId id="351" r:id="rId40"/>
    <p:sldId id="324" r:id="rId4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84"/>
    <p:restoredTop sz="91971"/>
  </p:normalViewPr>
  <p:slideViewPr>
    <p:cSldViewPr snapToGrid="0" snapToObjects="1" showGuides="1">
      <p:cViewPr varScale="1">
        <p:scale>
          <a:sx n="139" d="100"/>
          <a:sy n="139" d="100"/>
        </p:scale>
        <p:origin x="222" y="114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Blad1!$B$2:$B$10</c:f>
              <c:numCache>
                <c:formatCode>#,##00000000000</c:formatCode>
                <c:ptCount val="9"/>
                <c:pt idx="0">
                  <c:v>10.1851851852</c:v>
                </c:pt>
                <c:pt idx="1">
                  <c:v>7.40740740741</c:v>
                </c:pt>
                <c:pt idx="2">
                  <c:v>8.3333333333300015</c:v>
                </c:pt>
                <c:pt idx="3">
                  <c:v>9.2592592592600003</c:v>
                </c:pt>
                <c:pt idx="4">
                  <c:v>9.2592592592600003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9.7222222222199992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7F-449F-91A8-09168A951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7993136"/>
        <c:axId val="-2097989728"/>
      </c:barChart>
      <c:catAx>
        <c:axId val="-209799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7989728"/>
        <c:crosses val="autoZero"/>
        <c:auto val="1"/>
        <c:lblAlgn val="ctr"/>
        <c:lblOffset val="100"/>
        <c:noMultiLvlLbl val="0"/>
      </c:catAx>
      <c:valAx>
        <c:axId val="-209798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0000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799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Sheet1!$A$1:$A$36</c:f>
              <c:numCache>
                <c:formatCode>General</c:formatCode>
                <c:ptCount val="36"/>
                <c:pt idx="0">
                  <c:v>35</c:v>
                </c:pt>
                <c:pt idx="1">
                  <c:v>36</c:v>
                </c:pt>
                <c:pt idx="2">
                  <c:v>37</c:v>
                </c:pt>
                <c:pt idx="3">
                  <c:v>38</c:v>
                </c:pt>
                <c:pt idx="4">
                  <c:v>39</c:v>
                </c:pt>
                <c:pt idx="5">
                  <c:v>40</c:v>
                </c:pt>
                <c:pt idx="6">
                  <c:v>41</c:v>
                </c:pt>
                <c:pt idx="7">
                  <c:v>42</c:v>
                </c:pt>
                <c:pt idx="8">
                  <c:v>43</c:v>
                </c:pt>
                <c:pt idx="9">
                  <c:v>44</c:v>
                </c:pt>
                <c:pt idx="10">
                  <c:v>45</c:v>
                </c:pt>
                <c:pt idx="11">
                  <c:v>46</c:v>
                </c:pt>
                <c:pt idx="12">
                  <c:v>47</c:v>
                </c:pt>
                <c:pt idx="13">
                  <c:v>48</c:v>
                </c:pt>
                <c:pt idx="14">
                  <c:v>49</c:v>
                </c:pt>
                <c:pt idx="15">
                  <c:v>50</c:v>
                </c:pt>
                <c:pt idx="16">
                  <c:v>51</c:v>
                </c:pt>
                <c:pt idx="17">
                  <c:v>52</c:v>
                </c:pt>
                <c:pt idx="18">
                  <c:v>53</c:v>
                </c:pt>
                <c:pt idx="19">
                  <c:v>54</c:v>
                </c:pt>
                <c:pt idx="20">
                  <c:v>55</c:v>
                </c:pt>
                <c:pt idx="21">
                  <c:v>56</c:v>
                </c:pt>
                <c:pt idx="22">
                  <c:v>57</c:v>
                </c:pt>
                <c:pt idx="23">
                  <c:v>58</c:v>
                </c:pt>
                <c:pt idx="24">
                  <c:v>59</c:v>
                </c:pt>
                <c:pt idx="25">
                  <c:v>60</c:v>
                </c:pt>
                <c:pt idx="26">
                  <c:v>61</c:v>
                </c:pt>
                <c:pt idx="27">
                  <c:v>62</c:v>
                </c:pt>
                <c:pt idx="28">
                  <c:v>63</c:v>
                </c:pt>
                <c:pt idx="29">
                  <c:v>64</c:v>
                </c:pt>
                <c:pt idx="30">
                  <c:v>65</c:v>
                </c:pt>
                <c:pt idx="31">
                  <c:v>66</c:v>
                </c:pt>
                <c:pt idx="32">
                  <c:v>67</c:v>
                </c:pt>
                <c:pt idx="33">
                  <c:v>68</c:v>
                </c:pt>
                <c:pt idx="34">
                  <c:v>69</c:v>
                </c:pt>
                <c:pt idx="35">
                  <c:v>70</c:v>
                </c:pt>
              </c:numCache>
            </c:numRef>
          </c:xVal>
          <c:yVal>
            <c:numRef>
              <c:f>Sheet1!$B$1:$B$36</c:f>
              <c:numCache>
                <c:formatCode>General</c:formatCode>
                <c:ptCount val="36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14</c:v>
                </c:pt>
                <c:pt idx="6">
                  <c:v>14</c:v>
                </c:pt>
                <c:pt idx="7">
                  <c:v>14</c:v>
                </c:pt>
                <c:pt idx="8">
                  <c:v>14.6</c:v>
                </c:pt>
                <c:pt idx="9">
                  <c:v>14</c:v>
                </c:pt>
                <c:pt idx="10">
                  <c:v>16.2</c:v>
                </c:pt>
                <c:pt idx="11">
                  <c:v>14</c:v>
                </c:pt>
                <c:pt idx="12">
                  <c:v>15.4</c:v>
                </c:pt>
                <c:pt idx="13">
                  <c:v>14</c:v>
                </c:pt>
                <c:pt idx="14">
                  <c:v>14</c:v>
                </c:pt>
                <c:pt idx="15">
                  <c:v>14</c:v>
                </c:pt>
                <c:pt idx="16">
                  <c:v>14</c:v>
                </c:pt>
                <c:pt idx="17">
                  <c:v>14</c:v>
                </c:pt>
                <c:pt idx="18">
                  <c:v>14</c:v>
                </c:pt>
                <c:pt idx="19">
                  <c:v>14</c:v>
                </c:pt>
                <c:pt idx="20">
                  <c:v>14</c:v>
                </c:pt>
                <c:pt idx="21">
                  <c:v>14.8</c:v>
                </c:pt>
                <c:pt idx="22">
                  <c:v>14</c:v>
                </c:pt>
                <c:pt idx="23">
                  <c:v>16.2</c:v>
                </c:pt>
                <c:pt idx="24">
                  <c:v>14</c:v>
                </c:pt>
                <c:pt idx="25">
                  <c:v>16.2</c:v>
                </c:pt>
                <c:pt idx="26">
                  <c:v>14</c:v>
                </c:pt>
                <c:pt idx="27">
                  <c:v>16.100000000000001</c:v>
                </c:pt>
                <c:pt idx="28">
                  <c:v>14</c:v>
                </c:pt>
                <c:pt idx="29">
                  <c:v>15.9</c:v>
                </c:pt>
                <c:pt idx="30">
                  <c:v>14</c:v>
                </c:pt>
                <c:pt idx="31">
                  <c:v>15.3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82E-4477-8CE6-4F2FA6FD4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45392"/>
        <c:axId val="104335504"/>
      </c:scatterChart>
      <c:valAx>
        <c:axId val="46145392"/>
        <c:scaling>
          <c:orientation val="minMax"/>
          <c:max val="70"/>
          <c:min val="3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5504"/>
        <c:crosses val="autoZero"/>
        <c:crossBetween val="midCat"/>
      </c:valAx>
      <c:valAx>
        <c:axId val="10433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45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Current consumption Nucleo + Sensors + DASH7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Sheet1!$A$1:$A$41</c:f>
              <c:numCache>
                <c:formatCode>General</c:formatCode>
                <c:ptCount val="41"/>
                <c:pt idx="0">
                  <c:v>35</c:v>
                </c:pt>
                <c:pt idx="1">
                  <c:v>36</c:v>
                </c:pt>
                <c:pt idx="2">
                  <c:v>37</c:v>
                </c:pt>
                <c:pt idx="3">
                  <c:v>38</c:v>
                </c:pt>
                <c:pt idx="4">
                  <c:v>39</c:v>
                </c:pt>
                <c:pt idx="5">
                  <c:v>40</c:v>
                </c:pt>
                <c:pt idx="6">
                  <c:v>41</c:v>
                </c:pt>
                <c:pt idx="7">
                  <c:v>42</c:v>
                </c:pt>
                <c:pt idx="8">
                  <c:v>43</c:v>
                </c:pt>
                <c:pt idx="9">
                  <c:v>44</c:v>
                </c:pt>
                <c:pt idx="10">
                  <c:v>45</c:v>
                </c:pt>
                <c:pt idx="11">
                  <c:v>46</c:v>
                </c:pt>
                <c:pt idx="12">
                  <c:v>47</c:v>
                </c:pt>
                <c:pt idx="13">
                  <c:v>48</c:v>
                </c:pt>
                <c:pt idx="14">
                  <c:v>49</c:v>
                </c:pt>
                <c:pt idx="15">
                  <c:v>50</c:v>
                </c:pt>
                <c:pt idx="16">
                  <c:v>51</c:v>
                </c:pt>
                <c:pt idx="17">
                  <c:v>52</c:v>
                </c:pt>
                <c:pt idx="18">
                  <c:v>53</c:v>
                </c:pt>
                <c:pt idx="19">
                  <c:v>54</c:v>
                </c:pt>
                <c:pt idx="20">
                  <c:v>55</c:v>
                </c:pt>
                <c:pt idx="21">
                  <c:v>56</c:v>
                </c:pt>
                <c:pt idx="22">
                  <c:v>57</c:v>
                </c:pt>
                <c:pt idx="23">
                  <c:v>58</c:v>
                </c:pt>
                <c:pt idx="24">
                  <c:v>59</c:v>
                </c:pt>
                <c:pt idx="25">
                  <c:v>60</c:v>
                </c:pt>
                <c:pt idx="26">
                  <c:v>61</c:v>
                </c:pt>
                <c:pt idx="27">
                  <c:v>62</c:v>
                </c:pt>
                <c:pt idx="28">
                  <c:v>63</c:v>
                </c:pt>
                <c:pt idx="29">
                  <c:v>64</c:v>
                </c:pt>
                <c:pt idx="30">
                  <c:v>65</c:v>
                </c:pt>
                <c:pt idx="31">
                  <c:v>66</c:v>
                </c:pt>
                <c:pt idx="32">
                  <c:v>67</c:v>
                </c:pt>
                <c:pt idx="33">
                  <c:v>68</c:v>
                </c:pt>
                <c:pt idx="34">
                  <c:v>69</c:v>
                </c:pt>
                <c:pt idx="35">
                  <c:v>70</c:v>
                </c:pt>
                <c:pt idx="36">
                  <c:v>71</c:v>
                </c:pt>
                <c:pt idx="37">
                  <c:v>72</c:v>
                </c:pt>
                <c:pt idx="38">
                  <c:v>73</c:v>
                </c:pt>
                <c:pt idx="39">
                  <c:v>74</c:v>
                </c:pt>
                <c:pt idx="40">
                  <c:v>75</c:v>
                </c:pt>
              </c:numCache>
            </c:numRef>
          </c:xVal>
          <c:yVal>
            <c:numRef>
              <c:f>Sheet1!$C$1:$C$41</c:f>
              <c:numCache>
                <c:formatCode>General</c:formatCode>
                <c:ptCount val="41"/>
                <c:pt idx="0">
                  <c:v>34</c:v>
                </c:pt>
                <c:pt idx="1">
                  <c:v>34</c:v>
                </c:pt>
                <c:pt idx="2">
                  <c:v>34</c:v>
                </c:pt>
                <c:pt idx="3">
                  <c:v>34</c:v>
                </c:pt>
                <c:pt idx="4">
                  <c:v>34</c:v>
                </c:pt>
                <c:pt idx="5">
                  <c:v>34</c:v>
                </c:pt>
                <c:pt idx="6">
                  <c:v>34</c:v>
                </c:pt>
                <c:pt idx="7">
                  <c:v>34</c:v>
                </c:pt>
                <c:pt idx="8">
                  <c:v>34.6</c:v>
                </c:pt>
                <c:pt idx="9">
                  <c:v>34</c:v>
                </c:pt>
                <c:pt idx="10">
                  <c:v>36.200000000000003</c:v>
                </c:pt>
                <c:pt idx="11">
                  <c:v>34</c:v>
                </c:pt>
                <c:pt idx="12">
                  <c:v>35.4</c:v>
                </c:pt>
                <c:pt idx="13">
                  <c:v>34</c:v>
                </c:pt>
                <c:pt idx="14">
                  <c:v>34</c:v>
                </c:pt>
                <c:pt idx="15">
                  <c:v>42</c:v>
                </c:pt>
                <c:pt idx="16">
                  <c:v>42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34</c:v>
                </c:pt>
                <c:pt idx="21">
                  <c:v>34.799999999999997</c:v>
                </c:pt>
                <c:pt idx="22">
                  <c:v>34</c:v>
                </c:pt>
                <c:pt idx="23">
                  <c:v>36.200000000000003</c:v>
                </c:pt>
                <c:pt idx="24">
                  <c:v>34</c:v>
                </c:pt>
                <c:pt idx="25">
                  <c:v>36.200000000000003</c:v>
                </c:pt>
                <c:pt idx="26">
                  <c:v>34</c:v>
                </c:pt>
                <c:pt idx="27">
                  <c:v>36.1</c:v>
                </c:pt>
                <c:pt idx="28">
                  <c:v>34</c:v>
                </c:pt>
                <c:pt idx="29">
                  <c:v>35.9</c:v>
                </c:pt>
                <c:pt idx="30">
                  <c:v>34</c:v>
                </c:pt>
                <c:pt idx="31">
                  <c:v>35.299999999999997</c:v>
                </c:pt>
                <c:pt idx="32">
                  <c:v>34</c:v>
                </c:pt>
                <c:pt idx="33">
                  <c:v>42</c:v>
                </c:pt>
                <c:pt idx="34">
                  <c:v>42</c:v>
                </c:pt>
                <c:pt idx="35">
                  <c:v>34</c:v>
                </c:pt>
                <c:pt idx="36">
                  <c:v>34</c:v>
                </c:pt>
                <c:pt idx="37">
                  <c:v>34</c:v>
                </c:pt>
                <c:pt idx="38">
                  <c:v>34</c:v>
                </c:pt>
                <c:pt idx="39">
                  <c:v>34</c:v>
                </c:pt>
                <c:pt idx="40">
                  <c:v>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A19-4BD1-A5DC-A924B341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592080"/>
        <c:axId val="105266848"/>
      </c:scatterChart>
      <c:valAx>
        <c:axId val="106592080"/>
        <c:scaling>
          <c:orientation val="minMax"/>
          <c:max val="75"/>
          <c:min val="3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266848"/>
        <c:crosses val="autoZero"/>
        <c:crossBetween val="midCat"/>
      </c:valAx>
      <c:valAx>
        <c:axId val="105266848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592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</dgm:pt>
    <dgm:pt modelId="{E4BBB60E-1449-4570-B218-D65ACFD094B5}" type="pres">
      <dgm:prSet presAssocID="{AC775265-E55A-4080-90BE-66240C794569}" presName="rootConnector1" presStyleLbl="node1" presStyleIdx="0" presStyleCnt="0"/>
      <dgm:spPr/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</dgm:pt>
    <dgm:pt modelId="{AB0AECA2-B89E-4401-A30A-5C79DC3ED960}" type="pres">
      <dgm:prSet presAssocID="{A56B0050-3C57-4EA0-AD1B-26A2600E7218}" presName="rootConnector" presStyleLbl="node2" presStyleIdx="0" presStyleCnt="4"/>
      <dgm:spPr/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</dgm:pt>
    <dgm:pt modelId="{D6C0DBC7-0CBC-491C-808A-016EA2A3C29B}" type="pres">
      <dgm:prSet presAssocID="{6DCEFBA8-9AF0-4287-BAA6-2A330D0E72A0}" presName="rootConnector" presStyleLbl="node2" presStyleIdx="1" presStyleCnt="4"/>
      <dgm:spPr/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</dgm:pt>
    <dgm:pt modelId="{CC58AAAE-E767-4DE7-BD1F-D06BC241BC0F}" type="pres">
      <dgm:prSet presAssocID="{8E511E9B-D0EF-4D12-889B-52CC4A3FCE11}" presName="rootConnector" presStyleLbl="node2" presStyleIdx="2" presStyleCnt="4"/>
      <dgm:spPr/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</dgm:pt>
    <dgm:pt modelId="{7C5CB007-9CB9-4DD1-9C93-2BB304162C5C}" type="pres">
      <dgm:prSet presAssocID="{08E94A3C-E3F9-4DCB-80F2-BF0F1D355837}" presName="rootConnector" presStyleLbl="node2" presStyleIdx="3" presStyleCnt="4"/>
      <dgm:spPr/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</dgm:pt>
    <dgm:pt modelId="{43B51AD4-0025-473A-B4CA-BF9126F2EEDF}" type="pres">
      <dgm:prSet presAssocID="{128E0351-79F1-4967-965E-85E866F20E33}" presName="sibTrans" presStyleLbl="sibTrans2D1" presStyleIdx="0" presStyleCnt="4"/>
      <dgm:spPr/>
    </dgm:pt>
    <dgm:pt modelId="{B413C7B4-9E3E-43FC-981D-0AB0ACE178A3}" type="pres">
      <dgm:prSet presAssocID="{128E0351-79F1-4967-965E-85E866F20E33}" presName="connectorText" presStyleLbl="sibTrans2D1" presStyleIdx="0" presStyleCnt="4"/>
      <dgm:spPr/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</dgm:pt>
    <dgm:pt modelId="{2333B3AA-6464-4502-B6C5-D49207891553}" type="pres">
      <dgm:prSet presAssocID="{B158C078-379B-41F6-8FBE-7DBD8B7D4E62}" presName="sibTrans" presStyleLbl="sibTrans2D1" presStyleIdx="1" presStyleCnt="4"/>
      <dgm:spPr/>
    </dgm:pt>
    <dgm:pt modelId="{1EB69508-8A20-4CC7-AFC7-B2689029664C}" type="pres">
      <dgm:prSet presAssocID="{B158C078-379B-41F6-8FBE-7DBD8B7D4E62}" presName="connectorText" presStyleLbl="sibTrans2D1" presStyleIdx="1" presStyleCnt="4"/>
      <dgm:spPr/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</dgm:pt>
    <dgm:pt modelId="{2AFA3E6B-4CA8-44D1-8B08-9F7D219F569C}" type="pres">
      <dgm:prSet presAssocID="{268D0668-5090-4BF9-9096-B70CD690E894}" presName="sibTrans" presStyleLbl="sibTrans2D1" presStyleIdx="2" presStyleCnt="4"/>
      <dgm:spPr/>
    </dgm:pt>
    <dgm:pt modelId="{5BB1D42B-5387-4F3C-8104-987D43A0B353}" type="pres">
      <dgm:prSet presAssocID="{268D0668-5090-4BF9-9096-B70CD690E894}" presName="connectorText" presStyleLbl="sibTrans2D1" presStyleIdx="2" presStyleCnt="4"/>
      <dgm:spPr/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</dgm:pt>
    <dgm:pt modelId="{88EA6FA5-BF4A-4591-80F7-C3F55579F141}" type="pres">
      <dgm:prSet presAssocID="{4E2E697F-919E-4AAC-9069-F1C35CD85E90}" presName="sibTrans" presStyleLbl="sibTrans2D1" presStyleIdx="3" presStyleCnt="4"/>
      <dgm:spPr/>
    </dgm:pt>
    <dgm:pt modelId="{570401FC-D009-4158-B334-7A82CA56FD2E}" type="pres">
      <dgm:prSet presAssocID="{4E2E697F-919E-4AAC-9069-F1C35CD85E90}" presName="connectorText" presStyleLbl="sibTrans2D1" presStyleIdx="3" presStyleCnt="4"/>
      <dgm:spPr/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</dgm:pt>
  </dgm:ptLst>
  <dgm:cxnLst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15-Jan-18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  <a:r>
              <a:rPr lang="en-US" baseline="0" dirty="0"/>
              <a:t> if connection between </a:t>
            </a:r>
            <a:r>
              <a:rPr lang="en-US" baseline="0" dirty="0" err="1"/>
              <a:t>lora</a:t>
            </a:r>
            <a:r>
              <a:rPr lang="en-US" baseline="0" dirty="0"/>
              <a:t>-module and </a:t>
            </a:r>
            <a:r>
              <a:rPr lang="en-US" baseline="0" dirty="0" err="1"/>
              <a:t>nucleo</a:t>
            </a:r>
            <a:r>
              <a:rPr lang="en-US" baseline="0" dirty="0"/>
              <a:t> board</a:t>
            </a:r>
            <a:endParaRPr lang="en-US" dirty="0"/>
          </a:p>
          <a:p>
            <a:r>
              <a:rPr lang="en-US" dirty="0"/>
              <a:t>NJS = network join status, </a:t>
            </a:r>
            <a:r>
              <a:rPr lang="en-US" dirty="0" err="1"/>
              <a:t>zien</a:t>
            </a:r>
            <a:r>
              <a:rPr lang="en-US" dirty="0"/>
              <a:t> of </a:t>
            </a:r>
            <a:r>
              <a:rPr lang="en-US" dirty="0" err="1"/>
              <a:t>lora</a:t>
            </a:r>
            <a:r>
              <a:rPr lang="en-US" baseline="0" dirty="0"/>
              <a:t> </a:t>
            </a:r>
            <a:r>
              <a:rPr lang="en-US" baseline="0" dirty="0" err="1"/>
              <a:t>nw</a:t>
            </a:r>
            <a:r>
              <a:rPr lang="en-US" baseline="0" dirty="0"/>
              <a:t> joined</a:t>
            </a:r>
          </a:p>
          <a:p>
            <a:r>
              <a:rPr lang="en-US" baseline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microsoft.com/office/2007/relationships/hdphoto" Target="../media/hdphoto3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45.xml"/><Relationship Id="rId9" Type="http://schemas.microsoft.com/office/2007/relationships/hdphoto" Target="../media/hdphoto3.wdp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6/01/implementing-your-own-knn-using-python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Usage of the accelerometer and magnetometer data</a:t>
            </a:r>
          </a:p>
          <a:p>
            <a:r>
              <a:rPr lang="nl-BE" dirty="0"/>
              <a:t>Algorithm based on the DT0058 Design tip by ST</a:t>
            </a:r>
          </a:p>
          <a:p>
            <a:r>
              <a:rPr lang="nl-BE" dirty="0"/>
              <a:t>Gives the direction indoor where the person is </a:t>
            </a:r>
            <a:r>
              <a:rPr lang="nl-BE" dirty="0" err="1"/>
              <a:t>heading</a:t>
            </a:r>
            <a:endParaRPr lang="nl-BE" dirty="0"/>
          </a:p>
        </p:txBody>
      </p:sp>
      <p:pic>
        <p:nvPicPr>
          <p:cNvPr id="6" name="Picture 2" descr="Afbeeldingsresultaat voor ecompass">
            <a:extLst>
              <a:ext uri="{FF2B5EF4-FFF2-40B4-BE49-F238E27FC236}">
                <a16:creationId xmlns:a16="http://schemas.microsoft.com/office/drawing/2014/main" id="{B540F787-8625-4BD3-8179-46041AF2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38" y="1071563"/>
            <a:ext cx="21050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 for the LSM303AGR and LPS22HB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Drivers written for the LSM303AGR and the LPS22HB</a:t>
            </a:r>
          </a:p>
          <a:p>
            <a:r>
              <a:rPr lang="en-US" dirty="0"/>
              <a:t>Calibration (hard ironing) applied in the LSM303AGR driver</a:t>
            </a:r>
          </a:p>
          <a:p>
            <a:r>
              <a:rPr lang="en-US" dirty="0"/>
              <a:t>No configuration needed, sensors are </a:t>
            </a:r>
            <a:r>
              <a:rPr lang="en-US" dirty="0" err="1"/>
              <a:t>init</a:t>
            </a:r>
            <a:r>
              <a:rPr lang="en-US" dirty="0"/>
              <a:t> in lowest power possible</a:t>
            </a:r>
          </a:p>
          <a:p>
            <a:r>
              <a:rPr lang="en-US" dirty="0"/>
              <a:t>Ability to put the sensors in sleep and wake them up for a single shot measurement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77" y="309012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1404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5" name="Grafiek 4"/>
          <p:cNvGraphicFramePr/>
          <p:nvPr>
            <p:extLst>
              <p:ext uri="{D42A27DB-BD31-4B8C-83A1-F6EECF244321}">
                <p14:modId xmlns:p14="http://schemas.microsoft.com/office/powerpoint/2010/main" val="618508345"/>
              </p:ext>
            </p:extLst>
          </p:nvPr>
        </p:nvGraphicFramePr>
        <p:xfrm>
          <a:off x="1524000" y="868680"/>
          <a:ext cx="6096000" cy="373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Small circuits to switch the pheripherals on and off: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Buzzer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Lora and Dash7</a:t>
            </a:r>
          </a:p>
          <a:p>
            <a:r>
              <a:rPr lang="nl-BE" dirty="0"/>
              <a:t>Sensors are init in sleep mode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Only wake up on certain times, pushing data and go back to sleep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3105C-C3B0-4ABA-8527-FF3E588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08" y="1163402"/>
            <a:ext cx="1974850" cy="25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SENSORS)</a:t>
            </a:r>
            <a:endParaRPr lang="nl-BE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5673A6D-D8FF-4924-AF72-EF5F9BC74908}"/>
              </a:ext>
            </a:extLst>
          </p:cNvPr>
          <p:cNvSpPr/>
          <p:nvPr/>
        </p:nvSpPr>
        <p:spPr>
          <a:xfrm rot="16200000">
            <a:off x="1583091" y="3091070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38589D1-B617-4EA0-BE4C-CA943FBC7AA4}"/>
              </a:ext>
            </a:extLst>
          </p:cNvPr>
          <p:cNvSpPr/>
          <p:nvPr/>
        </p:nvSpPr>
        <p:spPr>
          <a:xfrm rot="16200000">
            <a:off x="3003287" y="3119143"/>
            <a:ext cx="601006" cy="1168833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59B158B-D55B-4122-8BE4-760E402A09CA}"/>
              </a:ext>
            </a:extLst>
          </p:cNvPr>
          <p:cNvSpPr/>
          <p:nvPr/>
        </p:nvSpPr>
        <p:spPr>
          <a:xfrm rot="16200000">
            <a:off x="6331282" y="2408253"/>
            <a:ext cx="601006" cy="2590615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270937B-CD0E-496B-B70E-D0E424BA2F0A}"/>
              </a:ext>
            </a:extLst>
          </p:cNvPr>
          <p:cNvSpPr/>
          <p:nvPr/>
        </p:nvSpPr>
        <p:spPr>
          <a:xfrm rot="16200000">
            <a:off x="4293919" y="3303522"/>
            <a:ext cx="601006" cy="80007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65A58-E6CD-47BA-8774-1233673BA2AC}"/>
              </a:ext>
            </a:extLst>
          </p:cNvPr>
          <p:cNvSpPr txBox="1"/>
          <p:nvPr/>
        </p:nvSpPr>
        <p:spPr>
          <a:xfrm>
            <a:off x="1518750" y="4040727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5FE53-9F63-4012-9FEE-0D672203E0B6}"/>
              </a:ext>
            </a:extLst>
          </p:cNvPr>
          <p:cNvSpPr txBox="1"/>
          <p:nvPr/>
        </p:nvSpPr>
        <p:spPr>
          <a:xfrm>
            <a:off x="2922916" y="4041936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FAA6C-8205-46E4-8D8B-12C546CD6E19}"/>
              </a:ext>
            </a:extLst>
          </p:cNvPr>
          <p:cNvSpPr txBox="1"/>
          <p:nvPr/>
        </p:nvSpPr>
        <p:spPr>
          <a:xfrm>
            <a:off x="6139374" y="4040728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2199B-92D0-4B6F-8F2B-6501EFEE361A}"/>
              </a:ext>
            </a:extLst>
          </p:cNvPr>
          <p:cNvSpPr txBox="1"/>
          <p:nvPr/>
        </p:nvSpPr>
        <p:spPr>
          <a:xfrm>
            <a:off x="4233099" y="4041936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0C5A063-6F72-4B2A-A842-F448FC711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516892"/>
              </p:ext>
            </p:extLst>
          </p:nvPr>
        </p:nvGraphicFramePr>
        <p:xfrm>
          <a:off x="543138" y="971940"/>
          <a:ext cx="80577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 (NUCLEO + SENSORS + DASH7)</a:t>
            </a:r>
            <a:endParaRPr lang="nl-BE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6DB3A82-7969-4CE1-B248-A7AFFC063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390156"/>
              </p:ext>
            </p:extLst>
          </p:nvPr>
        </p:nvGraphicFramePr>
        <p:xfrm>
          <a:off x="549759" y="1204017"/>
          <a:ext cx="7975217" cy="257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21C762-0CFA-4BAE-A6DA-F2FCA21B2F61}"/>
              </a:ext>
            </a:extLst>
          </p:cNvPr>
          <p:cNvSpPr txBox="1"/>
          <p:nvPr/>
        </p:nvSpPr>
        <p:spPr>
          <a:xfrm>
            <a:off x="1456874" y="4264444"/>
            <a:ext cx="72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Idle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73262-B001-42FD-A30C-0A79AF1BD15E}"/>
              </a:ext>
            </a:extLst>
          </p:cNvPr>
          <p:cNvSpPr txBox="1"/>
          <p:nvPr/>
        </p:nvSpPr>
        <p:spPr>
          <a:xfrm>
            <a:off x="2630425" y="4264444"/>
            <a:ext cx="761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LPS22HB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921F68D-B663-4384-9311-E5166AE6CF8F}"/>
              </a:ext>
            </a:extLst>
          </p:cNvPr>
          <p:cNvSpPr/>
          <p:nvPr/>
        </p:nvSpPr>
        <p:spPr>
          <a:xfrm rot="16200000">
            <a:off x="1521216" y="3339584"/>
            <a:ext cx="601006" cy="122498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907C436-2399-4697-8D8C-31A76DA46012}"/>
              </a:ext>
            </a:extLst>
          </p:cNvPr>
          <p:cNvSpPr/>
          <p:nvPr/>
        </p:nvSpPr>
        <p:spPr>
          <a:xfrm rot="16200000">
            <a:off x="2710798" y="3484528"/>
            <a:ext cx="601006" cy="935096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E799BD0-6F34-4E05-ACCC-E93CF8C12A33}"/>
              </a:ext>
            </a:extLst>
          </p:cNvPr>
          <p:cNvSpPr/>
          <p:nvPr/>
        </p:nvSpPr>
        <p:spPr>
          <a:xfrm rot="16200000">
            <a:off x="3682334" y="3676169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7DAD256-04D2-4AF1-BA18-2A18299ACED2}"/>
              </a:ext>
            </a:extLst>
          </p:cNvPr>
          <p:cNvSpPr/>
          <p:nvPr/>
        </p:nvSpPr>
        <p:spPr>
          <a:xfrm rot="16200000">
            <a:off x="5590509" y="3071741"/>
            <a:ext cx="601006" cy="1760671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71EE61D-8651-46FC-80B7-675020C797F7}"/>
              </a:ext>
            </a:extLst>
          </p:cNvPr>
          <p:cNvSpPr/>
          <p:nvPr/>
        </p:nvSpPr>
        <p:spPr>
          <a:xfrm rot="16200000">
            <a:off x="6829904" y="3676172"/>
            <a:ext cx="601006" cy="551809"/>
          </a:xfrm>
          <a:prstGeom prst="leftBrace">
            <a:avLst>
              <a:gd name="adj1" fmla="val 8333"/>
              <a:gd name="adj2" fmla="val 50000"/>
            </a:avLst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171DE-D7B1-40F7-9BE0-F3DE6E0C4CA0}"/>
              </a:ext>
            </a:extLst>
          </p:cNvPr>
          <p:cNvSpPr txBox="1"/>
          <p:nvPr/>
        </p:nvSpPr>
        <p:spPr>
          <a:xfrm>
            <a:off x="3655888" y="4264443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E9D60-71F4-4E1F-9C7B-A4703CA640B5}"/>
              </a:ext>
            </a:extLst>
          </p:cNvPr>
          <p:cNvSpPr txBox="1"/>
          <p:nvPr/>
        </p:nvSpPr>
        <p:spPr>
          <a:xfrm>
            <a:off x="5398601" y="4264444"/>
            <a:ext cx="984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LSM303AGR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4AEEB-8FBA-4CE9-9E9F-F5BA9B456435}"/>
              </a:ext>
            </a:extLst>
          </p:cNvPr>
          <p:cNvSpPr txBox="1"/>
          <p:nvPr/>
        </p:nvSpPr>
        <p:spPr>
          <a:xfrm>
            <a:off x="6803458" y="4264444"/>
            <a:ext cx="65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DASH7</a:t>
            </a:r>
          </a:p>
        </p:txBody>
      </p:sp>
    </p:spTree>
    <p:extLst>
      <p:ext uri="{BB962C8B-B14F-4D97-AF65-F5344CB8AC3E}">
        <p14:creationId xmlns:p14="http://schemas.microsoft.com/office/powerpoint/2010/main" val="32648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Watchdog timer</a:t>
            </a:r>
          </a:p>
          <a:p>
            <a:pPr lvl="1"/>
            <a:r>
              <a:rPr lang="en-US" dirty="0"/>
              <a:t>Starts when main </a:t>
            </a:r>
            <a:r>
              <a:rPr lang="en-US" dirty="0" err="1"/>
              <a:t>Nucleo</a:t>
            </a:r>
            <a:r>
              <a:rPr lang="en-US" dirty="0"/>
              <a:t> board initializes</a:t>
            </a:r>
          </a:p>
          <a:p>
            <a:pPr lvl="1"/>
            <a:r>
              <a:rPr lang="en-US" dirty="0"/>
              <a:t>If no reset within window; </a:t>
            </a:r>
            <a:r>
              <a:rPr lang="en-US"/>
              <a:t>MCU reset</a:t>
            </a:r>
          </a:p>
          <a:p>
            <a:pPr lvl="1"/>
            <a:endParaRPr lang="en-US" dirty="0"/>
          </a:p>
          <a:p>
            <a:r>
              <a:rPr lang="en-US" dirty="0"/>
              <a:t>Buzzer</a:t>
            </a:r>
          </a:p>
          <a:p>
            <a:pPr lvl="1"/>
            <a:r>
              <a:rPr lang="en-US" dirty="0"/>
              <a:t>Goes off when in alarm state</a:t>
            </a:r>
          </a:p>
          <a:p>
            <a:pPr lvl="1"/>
            <a:r>
              <a:rPr lang="en-US" dirty="0"/>
              <a:t>While waiting for GPS coordinates</a:t>
            </a:r>
          </a:p>
        </p:txBody>
      </p:sp>
    </p:spTree>
    <p:extLst>
      <p:ext uri="{BB962C8B-B14F-4D97-AF65-F5344CB8AC3E}">
        <p14:creationId xmlns:p14="http://schemas.microsoft.com/office/powerpoint/2010/main" val="18354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Outdoor 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location</a:t>
            </a:r>
          </a:p>
          <a:p>
            <a:pPr lvl="1"/>
            <a:endParaRPr lang="nl-BE" dirty="0"/>
          </a:p>
          <a:p>
            <a:r>
              <a:rPr lang="nl-BE" dirty="0"/>
              <a:t>Put main module in sleep mode to reduce power consumption</a:t>
            </a:r>
          </a:p>
          <a:p>
            <a:r>
              <a:rPr lang="en-US" dirty="0"/>
              <a:t>System working on </a:t>
            </a:r>
            <a:r>
              <a:rPr lang="en-US"/>
              <a:t>3.3V instead of 5V</a:t>
            </a:r>
            <a:endParaRPr lang="nl-BE" dirty="0"/>
          </a:p>
          <a:p>
            <a:r>
              <a:rPr lang="nl-BE" dirty="0"/>
              <a:t>More measurements per point for kNN improvements</a:t>
            </a:r>
          </a:p>
          <a:p>
            <a:r>
              <a:rPr lang="nl-BE" dirty="0"/>
              <a:t>GPS hot start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OUTDOOR</a:t>
            </a:r>
            <a:endParaRPr lang="en-US" sz="1200" dirty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(Downlink) </a:t>
            </a: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Barometer, </a:t>
            </a:r>
            <a:r>
              <a:rPr lang="nl-BE" dirty="0" err="1"/>
              <a:t>temperature</a:t>
            </a:r>
            <a:r>
              <a:rPr lang="nl-BE" dirty="0"/>
              <a:t> sensor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ecompass</a:t>
            </a:r>
            <a:endParaRPr lang="nl-BE" dirty="0"/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Command: void 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918</Words>
  <Application>Microsoft Office PowerPoint</Application>
  <PresentationFormat>On-screen Show (16:9)</PresentationFormat>
  <Paragraphs>292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Courier New</vt:lpstr>
      <vt:lpstr>Gill Sans MT</vt:lpstr>
      <vt:lpstr>Verdana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Energy consumption</vt:lpstr>
      <vt:lpstr>Energy Consumption</vt:lpstr>
      <vt:lpstr>Energy Consumption</vt:lpstr>
      <vt:lpstr>Extras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Levi Mariën</cp:lastModifiedBy>
  <cp:revision>257</cp:revision>
  <dcterms:created xsi:type="dcterms:W3CDTF">2015-04-29T12:04:28Z</dcterms:created>
  <dcterms:modified xsi:type="dcterms:W3CDTF">2018-01-15T04:39:57Z</dcterms:modified>
  <cp:category/>
</cp:coreProperties>
</file>